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54" r:id="rId3"/>
    <p:sldId id="384" r:id="rId4"/>
    <p:sldId id="356" r:id="rId5"/>
    <p:sldId id="357" r:id="rId6"/>
    <p:sldId id="358" r:id="rId7"/>
    <p:sldId id="359" r:id="rId8"/>
    <p:sldId id="380" r:id="rId9"/>
    <p:sldId id="381" r:id="rId10"/>
    <p:sldId id="361" r:id="rId11"/>
    <p:sldId id="367" r:id="rId12"/>
    <p:sldId id="376" r:id="rId13"/>
    <p:sldId id="370" r:id="rId14"/>
    <p:sldId id="377" r:id="rId15"/>
    <p:sldId id="379" r:id="rId16"/>
    <p:sldId id="382" r:id="rId17"/>
    <p:sldId id="383" r:id="rId18"/>
    <p:sldId id="373" r:id="rId19"/>
    <p:sldId id="369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DEDEFF"/>
    <a:srgbClr val="FF0000"/>
    <a:srgbClr val="C0A1FD"/>
    <a:srgbClr val="FFFFCC"/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897" autoAdjust="0"/>
    <p:restoredTop sz="94660"/>
  </p:normalViewPr>
  <p:slideViewPr>
    <p:cSldViewPr>
      <p:cViewPr>
        <p:scale>
          <a:sx n="100" d="100"/>
          <a:sy n="100" d="100"/>
        </p:scale>
        <p:origin x="1636" y="10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9B7029E-3F39-F343-82DD-8C0E00AD1EC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350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AE0E01-F693-984B-9FC4-85044DE01C0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97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44B5C7-1AEB-B749-800C-5B1AB0968176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de-DE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717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34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222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12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94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04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10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086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668963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668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844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21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4263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386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78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97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8588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254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280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65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18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966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6237288"/>
            <a:ext cx="9144000" cy="6207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4ECE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+mn-cs"/>
            </a:endParaRPr>
          </a:p>
        </p:txBody>
      </p:sp>
      <p:sp>
        <p:nvSpPr>
          <p:cNvPr id="14" name="Rectangle 36"/>
          <p:cNvSpPr>
            <a:spLocks noChangeArrowheads="1"/>
          </p:cNvSpPr>
          <p:nvPr/>
        </p:nvSpPr>
        <p:spPr bwMode="auto">
          <a:xfrm>
            <a:off x="-7938" y="-27384"/>
            <a:ext cx="9151938" cy="620713"/>
          </a:xfrm>
          <a:prstGeom prst="rect">
            <a:avLst/>
          </a:prstGeom>
          <a:gradFill rotWithShape="1">
            <a:gsLst>
              <a:gs pos="0">
                <a:srgbClr val="E4ECE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+mn-cs"/>
            </a:endParaRPr>
          </a:p>
        </p:txBody>
      </p:sp>
      <p:sp>
        <p:nvSpPr>
          <p:cNvPr id="15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8211" y="-27384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   Click </a:t>
            </a:r>
            <a:r>
              <a:rPr lang="en-US" dirty="0"/>
              <a:t>to edit Master title style</a:t>
            </a:r>
          </a:p>
        </p:txBody>
      </p:sp>
      <p:pic>
        <p:nvPicPr>
          <p:cNvPr id="16" name="Picture 2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682" y="-27384"/>
            <a:ext cx="721890" cy="67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99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000099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547665" y="4864100"/>
            <a:ext cx="27368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de-DE">
                <a:solidFill>
                  <a:srgbClr val="000099"/>
                </a:solidFill>
                <a:cs typeface="+mn-cs"/>
              </a:rPr>
              <a:t>Edda Klipp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547664" y="3500438"/>
            <a:ext cx="73443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dirty="0" err="1" smtClean="0">
                <a:solidFill>
                  <a:srgbClr val="00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cs"/>
              </a:rPr>
              <a:t>Fachkurs</a:t>
            </a:r>
            <a:r>
              <a:rPr lang="en-US" sz="3200" dirty="0" smtClean="0">
                <a:solidFill>
                  <a:srgbClr val="00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cs"/>
              </a:rPr>
              <a:t> – Introduction</a:t>
            </a:r>
            <a:endParaRPr lang="en-US" sz="3200" dirty="0">
              <a:solidFill>
                <a:srgbClr val="0000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cs"/>
            </a:endParaRPr>
          </a:p>
        </p:txBody>
      </p:sp>
      <p:pic>
        <p:nvPicPr>
          <p:cNvPr id="4100" name="Picture 11" descr="logo_ohne_Schrif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547665" y="2708920"/>
            <a:ext cx="18565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 err="1" smtClean="0">
                <a:cs typeface="+mn-cs"/>
              </a:rPr>
              <a:t>Wintersemester</a:t>
            </a:r>
            <a:r>
              <a:rPr lang="en-US" sz="1200" b="1" dirty="0" smtClean="0">
                <a:cs typeface="+mn-cs"/>
              </a:rPr>
              <a:t> </a:t>
            </a:r>
            <a:r>
              <a:rPr lang="en-US" sz="1200" b="1" dirty="0" smtClean="0">
                <a:cs typeface="+mn-cs"/>
              </a:rPr>
              <a:t>2016</a:t>
            </a:r>
            <a:endParaRPr lang="en-US" sz="1200" b="1" dirty="0" smtClean="0">
              <a:cs typeface="+mn-cs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1547665" y="5597525"/>
            <a:ext cx="4572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000099"/>
                </a:solidFill>
                <a:cs typeface="+mn-cs"/>
              </a:rPr>
              <a:t>Humboldt-Universität zu Berlin</a:t>
            </a:r>
          </a:p>
          <a:p>
            <a:pPr>
              <a:defRPr/>
            </a:pPr>
            <a:r>
              <a:rPr lang="en-US" sz="1200">
                <a:solidFill>
                  <a:srgbClr val="000099"/>
                </a:solidFill>
                <a:cs typeface="+mn-cs"/>
              </a:rPr>
              <a:t>Institut für Biologie</a:t>
            </a:r>
          </a:p>
          <a:p>
            <a:pPr>
              <a:defRPr/>
            </a:pPr>
            <a:r>
              <a:rPr lang="en-US" sz="1200">
                <a:solidFill>
                  <a:srgbClr val="000099"/>
                </a:solidFill>
                <a:cs typeface="+mn-cs"/>
              </a:rPr>
              <a:t>Theoretische Biophysik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-18256"/>
            <a:ext cx="7772400" cy="1143000"/>
          </a:xfrm>
        </p:spPr>
        <p:txBody>
          <a:bodyPr/>
          <a:lstStyle/>
          <a:p>
            <a:r>
              <a:rPr lang="de-DE" dirty="0" smtClean="0"/>
              <a:t>Wolfgang Giese</a:t>
            </a:r>
            <a:endParaRPr lang="de-DE" dirty="0"/>
          </a:p>
        </p:txBody>
      </p:sp>
      <p:pic>
        <p:nvPicPr>
          <p:cNvPr id="1026" name="Picture 2" descr="https://www2.hu-berlin.de/biologie/theorybp/img/people/gi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8728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8520"/>
            <a:ext cx="2962057" cy="219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7504" y="3976185"/>
            <a:ext cx="5121275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GB" altLang="de-DE" sz="1400" b="1" dirty="0">
                <a:latin typeface="Arial" panose="020B0604020202020204" pitchFamily="34" charset="0"/>
              </a:rPr>
              <a:t>Reaction diagram of heterotrimeric G protein cycle.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25088"/>
            <a:ext cx="464343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66343" y="6101153"/>
            <a:ext cx="3284538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GB" altLang="de-DE" sz="1400" b="1" dirty="0">
                <a:latin typeface="Arial" panose="020B0604020202020204" pitchFamily="34" charset="0"/>
              </a:rPr>
              <a:t>Kinetics of G protein activation. 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107" y="1262256"/>
            <a:ext cx="2181201" cy="1657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030" y="2884687"/>
            <a:ext cx="2231356" cy="153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660232" y="4365104"/>
            <a:ext cx="2251075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de-DE" sz="1400" b="1" dirty="0" err="1">
                <a:latin typeface="Arial" panose="020B0604020202020204" pitchFamily="34" charset="0"/>
              </a:rPr>
              <a:t>Shmooing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yeast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cells</a:t>
            </a:r>
            <a:endParaRPr lang="de-DE" altLang="de-DE" sz="1600" b="1" dirty="0"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83703" y="1006525"/>
            <a:ext cx="90646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de-DE" sz="1600" b="1" dirty="0">
                <a:latin typeface="Arial" panose="020B0604020202020204" pitchFamily="34" charset="0"/>
              </a:rPr>
              <a:t>A quantitative </a:t>
            </a:r>
            <a:r>
              <a:rPr lang="de-DE" altLang="de-DE" sz="1600" b="1" dirty="0" err="1">
                <a:latin typeface="Arial" panose="020B0604020202020204" pitchFamily="34" charset="0"/>
              </a:rPr>
              <a:t>characterization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of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the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yeast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heterotrimeric</a:t>
            </a:r>
            <a:r>
              <a:rPr lang="de-DE" altLang="de-DE" sz="1600" b="1" dirty="0">
                <a:latin typeface="Arial" panose="020B0604020202020204" pitchFamily="34" charset="0"/>
              </a:rPr>
              <a:t> G </a:t>
            </a:r>
            <a:r>
              <a:rPr lang="de-DE" altLang="de-DE" sz="1600" b="1" dirty="0" err="1">
                <a:latin typeface="Arial" panose="020B0604020202020204" pitchFamily="34" charset="0"/>
              </a:rPr>
              <a:t>protein</a:t>
            </a:r>
            <a:r>
              <a:rPr lang="de-DE" altLang="de-DE" sz="1600" b="1" dirty="0">
                <a:latin typeface="Arial" panose="020B0604020202020204" pitchFamily="34" charset="0"/>
              </a:rPr>
              <a:t> </a:t>
            </a:r>
            <a:r>
              <a:rPr lang="de-DE" altLang="de-DE" sz="1600" b="1" dirty="0" err="1">
                <a:latin typeface="Arial" panose="020B0604020202020204" pitchFamily="34" charset="0"/>
              </a:rPr>
              <a:t>cycle</a:t>
            </a:r>
            <a:endParaRPr lang="de-DE" altLang="de-DE" sz="1600" b="1" dirty="0"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de-DE" altLang="de-DE" sz="1400" b="1" dirty="0">
                <a:latin typeface="Arial" panose="020B0604020202020204" pitchFamily="34" charset="0"/>
              </a:rPr>
              <a:t>Tau-</a:t>
            </a:r>
            <a:r>
              <a:rPr lang="de-DE" altLang="de-DE" sz="1400" b="1" dirty="0" err="1">
                <a:latin typeface="Arial" panose="020B0604020202020204" pitchFamily="34" charset="0"/>
              </a:rPr>
              <a:t>Mu</a:t>
            </a:r>
            <a:r>
              <a:rPr lang="de-DE" altLang="de-DE" sz="1400" b="1" dirty="0">
                <a:latin typeface="Arial" panose="020B0604020202020204" pitchFamily="34" charset="0"/>
              </a:rPr>
              <a:t> Yi, </a:t>
            </a:r>
            <a:r>
              <a:rPr lang="de-DE" altLang="de-DE" sz="1400" b="1" dirty="0" err="1">
                <a:latin typeface="Arial" panose="020B0604020202020204" pitchFamily="34" charset="0"/>
              </a:rPr>
              <a:t>Hiroaki</a:t>
            </a:r>
            <a:r>
              <a:rPr lang="de-DE" altLang="de-DE" sz="1400" b="1" dirty="0">
                <a:latin typeface="Arial" panose="020B0604020202020204" pitchFamily="34" charset="0"/>
              </a:rPr>
              <a:t> </a:t>
            </a:r>
            <a:r>
              <a:rPr lang="de-DE" altLang="de-DE" sz="1400" b="1" dirty="0" err="1">
                <a:latin typeface="Arial" panose="020B0604020202020204" pitchFamily="34" charset="0"/>
              </a:rPr>
              <a:t>Kitano</a:t>
            </a:r>
            <a:r>
              <a:rPr lang="de-DE" altLang="de-DE" sz="1400" b="1" dirty="0">
                <a:latin typeface="Arial" panose="020B0604020202020204" pitchFamily="34" charset="0"/>
              </a:rPr>
              <a:t>, Melvin Simon – PNAS 2003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860032" y="4566282"/>
            <a:ext cx="4421187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>
              <a:buClrTx/>
              <a:buSzPct val="45000"/>
              <a:buFontTx/>
              <a:buNone/>
            </a:pPr>
            <a:r>
              <a:rPr lang="de-DE" altLang="de-DE" sz="1400" b="1" dirty="0" err="1"/>
              <a:t>ToDo</a:t>
            </a:r>
            <a:r>
              <a:rPr lang="de-DE" altLang="de-DE" sz="1400" b="1" dirty="0"/>
              <a:t>:</a:t>
            </a:r>
          </a:p>
          <a:p>
            <a:pPr>
              <a:buClrTx/>
              <a:buSzPct val="45000"/>
              <a:buFontTx/>
              <a:buNone/>
            </a:pPr>
            <a:r>
              <a:rPr lang="de-DE" altLang="de-DE" sz="1400" dirty="0"/>
              <a:t>- </a:t>
            </a:r>
            <a:r>
              <a:rPr lang="de-DE" altLang="de-DE" sz="1400" dirty="0" err="1"/>
              <a:t>Understand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model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G-protein </a:t>
            </a:r>
            <a:r>
              <a:rPr lang="de-DE" altLang="de-DE" sz="1400" dirty="0" err="1"/>
              <a:t>cycle</a:t>
            </a:r>
            <a:endParaRPr lang="de-DE" altLang="de-DE" sz="1400" dirty="0"/>
          </a:p>
          <a:p>
            <a:pPr>
              <a:buClrTx/>
              <a:buFontTx/>
              <a:buNone/>
            </a:pPr>
            <a:r>
              <a:rPr lang="de-DE" altLang="de-DE" sz="1400" dirty="0"/>
              <a:t>	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corresponding</a:t>
            </a:r>
            <a:r>
              <a:rPr lang="de-DE" altLang="de-DE" sz="1400" dirty="0"/>
              <a:t> FRET </a:t>
            </a:r>
            <a:r>
              <a:rPr lang="de-DE" altLang="de-DE" sz="1400" dirty="0" err="1"/>
              <a:t>experiments</a:t>
            </a:r>
            <a:endParaRPr lang="de-DE" altLang="de-DE" sz="1400" dirty="0"/>
          </a:p>
          <a:p>
            <a:pPr>
              <a:buClrTx/>
              <a:buFontTx/>
              <a:buNone/>
            </a:pPr>
            <a:r>
              <a:rPr lang="de-DE" altLang="de-DE" sz="1400" dirty="0"/>
              <a:t>- </a:t>
            </a:r>
            <a:r>
              <a:rPr lang="de-DE" altLang="de-DE" sz="1400" dirty="0" err="1"/>
              <a:t>Implement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model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ODEs in Python/</a:t>
            </a:r>
            <a:r>
              <a:rPr lang="de-DE" altLang="de-DE" sz="1400" dirty="0" err="1"/>
              <a:t>Copasi</a:t>
            </a:r>
            <a:endParaRPr lang="de-DE" altLang="de-DE" sz="1400" dirty="0"/>
          </a:p>
          <a:p>
            <a:pPr>
              <a:buClrTx/>
              <a:buFontTx/>
              <a:buNone/>
            </a:pPr>
            <a:r>
              <a:rPr lang="de-DE" altLang="de-DE" sz="1400" dirty="0"/>
              <a:t>- </a:t>
            </a:r>
            <a:r>
              <a:rPr lang="de-DE" altLang="de-DE" sz="1400" dirty="0" err="1"/>
              <a:t>Analyze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model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compare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your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simulations</a:t>
            </a:r>
            <a:r>
              <a:rPr lang="de-DE" altLang="de-DE" sz="1400" dirty="0"/>
              <a:t> </a:t>
            </a:r>
          </a:p>
          <a:p>
            <a:pPr>
              <a:buClrTx/>
              <a:buFontTx/>
              <a:buNone/>
            </a:pPr>
            <a:r>
              <a:rPr lang="de-DE" altLang="de-DE" sz="1400" dirty="0"/>
              <a:t>	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experiments</a:t>
            </a:r>
            <a:r>
              <a:rPr lang="de-DE" altLang="de-DE" sz="1400" dirty="0"/>
              <a:t> </a:t>
            </a:r>
          </a:p>
          <a:p>
            <a:pPr>
              <a:buClrTx/>
              <a:buFontTx/>
              <a:buNone/>
            </a:pPr>
            <a:endParaRPr lang="de-DE" altLang="de-DE" sz="1400" b="1" dirty="0"/>
          </a:p>
          <a:p>
            <a:pPr>
              <a:buClrTx/>
              <a:buSzPct val="45000"/>
              <a:buFontTx/>
              <a:buNone/>
            </a:pPr>
            <a:r>
              <a:rPr lang="de-DE" altLang="de-DE" sz="1400" b="1" dirty="0"/>
              <a:t>Tutor: </a:t>
            </a:r>
            <a:r>
              <a:rPr lang="de-DE" altLang="de-DE" sz="1400" dirty="0"/>
              <a:t>Wolfgang, </a:t>
            </a:r>
            <a:r>
              <a:rPr lang="de-DE" altLang="de-DE" sz="1400" dirty="0" err="1"/>
              <a:t>Room</a:t>
            </a:r>
            <a:r>
              <a:rPr lang="de-DE" altLang="de-DE" sz="1400" dirty="0"/>
              <a:t> 502</a:t>
            </a:r>
          </a:p>
          <a:p>
            <a:pPr>
              <a:buClrTx/>
              <a:buSzPct val="45000"/>
              <a:buFontTx/>
              <a:buNone/>
            </a:pPr>
            <a:r>
              <a:rPr lang="de-DE" altLang="de-DE" sz="1400" dirty="0"/>
              <a:t>wolfgang.giese@biologie.hu-berlin.de</a:t>
            </a:r>
          </a:p>
        </p:txBody>
      </p:sp>
    </p:spTree>
    <p:extLst>
      <p:ext uri="{BB962C8B-B14F-4D97-AF65-F5344CB8AC3E}">
        <p14:creationId xmlns:p14="http://schemas.microsoft.com/office/powerpoint/2010/main" val="215738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-7712"/>
            <a:ext cx="7772400" cy="1143000"/>
          </a:xfrm>
        </p:spPr>
        <p:txBody>
          <a:bodyPr/>
          <a:lstStyle/>
          <a:p>
            <a:r>
              <a:rPr lang="de-DE" dirty="0" smtClean="0"/>
              <a:t>  Jannis </a:t>
            </a:r>
            <a:r>
              <a:rPr lang="de-DE" dirty="0" err="1" smtClean="0"/>
              <a:t>Uhlendorf</a:t>
            </a:r>
            <a:endParaRPr lang="de-DE" dirty="0"/>
          </a:p>
        </p:txBody>
      </p:sp>
      <p:pic>
        <p:nvPicPr>
          <p:cNvPr id="5122" name="Picture 2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8640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7201741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66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543"/>
            <a:ext cx="7772400" cy="1143000"/>
          </a:xfrm>
        </p:spPr>
        <p:txBody>
          <a:bodyPr/>
          <a:lstStyle/>
          <a:p>
            <a:r>
              <a:rPr lang="de-DE" dirty="0" smtClean="0"/>
              <a:t>Jens Hahn</a:t>
            </a:r>
            <a:endParaRPr lang="de-DE" dirty="0"/>
          </a:p>
        </p:txBody>
      </p:sp>
      <p:pic>
        <p:nvPicPr>
          <p:cNvPr id="7170" name="Picture 2" descr="https://www2.hu-berlin.de/biologie/theorybp/img/people/hah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6720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7200000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15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543"/>
            <a:ext cx="7772400" cy="1143000"/>
          </a:xfrm>
        </p:spPr>
        <p:txBody>
          <a:bodyPr/>
          <a:lstStyle/>
          <a:p>
            <a:r>
              <a:rPr lang="de-DE" dirty="0" smtClean="0"/>
              <a:t>Julia Katharina Schlichting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836712"/>
            <a:ext cx="7861111" cy="589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5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 idx="4294967295"/>
          </p:nvPr>
        </p:nvSpPr>
        <p:spPr>
          <a:xfrm>
            <a:off x="8211" y="282506"/>
            <a:ext cx="7772400" cy="52322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latin typeface="Arial" pitchFamily="18"/>
                <a:ea typeface="Droid Sans Fallback" pitchFamily="2"/>
                <a:cs typeface="Lohit Hindi" pitchFamily="2"/>
              </a:rPr>
              <a:t>Ana </a:t>
            </a: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Bulovic</a:t>
            </a:r>
            <a:endParaRPr lang="en-US" sz="2800" dirty="0">
              <a:latin typeface="Arial" pitchFamily="18"/>
              <a:ea typeface="Droid Sans Fallback" pitchFamily="2"/>
              <a:cs typeface="Lohit Hindi" pitchFamily="2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827584"/>
            <a:ext cx="7846244" cy="5828992"/>
          </a:xfrm>
          <a:prstGeom prst="rect">
            <a:avLst/>
          </a:prstGeom>
        </p:spPr>
      </p:pic>
      <p:pic>
        <p:nvPicPr>
          <p:cNvPr id="7170" name="Picture 2" descr="https://www2.hu-berlin.de/biologie/theorybp/img/people/bulov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92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 idx="4294967295"/>
          </p:nvPr>
        </p:nvSpPr>
        <p:spPr>
          <a:xfrm>
            <a:off x="8211" y="282506"/>
            <a:ext cx="7772400" cy="52322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Katja</a:t>
            </a:r>
            <a:r>
              <a:rPr lang="en-US" sz="2800" dirty="0" smtClean="0">
                <a:latin typeface="Arial" pitchFamily="18"/>
                <a:ea typeface="Droid Sans Fallback" pitchFamily="2"/>
                <a:cs typeface="Lohit Hindi" pitchFamily="2"/>
              </a:rPr>
              <a:t> </a:t>
            </a: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Tummler</a:t>
            </a:r>
            <a:endParaRPr lang="en-US" sz="2800" dirty="0">
              <a:latin typeface="Arial" pitchFamily="18"/>
              <a:ea typeface="Droid Sans Fallback" pitchFamily="2"/>
              <a:cs typeface="Lohit Hindi" pitchFamily="2"/>
            </a:endParaRPr>
          </a:p>
        </p:txBody>
      </p:sp>
      <p:pic>
        <p:nvPicPr>
          <p:cNvPr id="9218" name="Picture 2" descr="https://www2.hu-berlin.de/biologie/theorybp/img/people/tumm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1124744"/>
            <a:ext cx="7560840" cy="555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1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 idx="4294967295"/>
          </p:nvPr>
        </p:nvSpPr>
        <p:spPr>
          <a:xfrm>
            <a:off x="8211" y="282506"/>
            <a:ext cx="7772400" cy="52322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Friedemann</a:t>
            </a:r>
            <a:r>
              <a:rPr lang="en-US" sz="2800" dirty="0" smtClean="0">
                <a:latin typeface="Arial" pitchFamily="18"/>
                <a:ea typeface="Droid Sans Fallback" pitchFamily="2"/>
                <a:cs typeface="Lohit Hindi" pitchFamily="2"/>
              </a:rPr>
              <a:t> </a:t>
            </a: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Uschner</a:t>
            </a:r>
            <a:endParaRPr lang="en-US" sz="2800" dirty="0">
              <a:latin typeface="Arial" pitchFamily="18"/>
              <a:ea typeface="Droid Sans Fallback" pitchFamily="2"/>
              <a:cs typeface="Lohit Hindi" pitchFamily="2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706980"/>
            <a:ext cx="7848872" cy="58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8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 idx="4294967295"/>
          </p:nvPr>
        </p:nvSpPr>
        <p:spPr>
          <a:xfrm>
            <a:off x="8211" y="282506"/>
            <a:ext cx="7772400" cy="52322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Friedemann</a:t>
            </a:r>
            <a:r>
              <a:rPr lang="en-US" sz="2800" dirty="0" smtClean="0">
                <a:latin typeface="Arial" pitchFamily="18"/>
                <a:ea typeface="Droid Sans Fallback" pitchFamily="2"/>
                <a:cs typeface="Lohit Hindi" pitchFamily="2"/>
              </a:rPr>
              <a:t> </a:t>
            </a:r>
            <a:r>
              <a:rPr lang="en-US" sz="2800" dirty="0" err="1" smtClean="0">
                <a:latin typeface="Arial" pitchFamily="18"/>
                <a:ea typeface="Droid Sans Fallback" pitchFamily="2"/>
                <a:cs typeface="Lohit Hindi" pitchFamily="2"/>
              </a:rPr>
              <a:t>Uschner</a:t>
            </a:r>
            <a:endParaRPr lang="en-US" sz="2800" dirty="0">
              <a:latin typeface="Arial" pitchFamily="18"/>
              <a:ea typeface="Droid Sans Fallback" pitchFamily="2"/>
              <a:cs typeface="Lohit Hindi" pitchFamily="2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805726"/>
            <a:ext cx="7920880" cy="593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7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/>
              <a:t>Tasks</a:t>
            </a:r>
          </a:p>
        </p:txBody>
      </p:sp>
      <p:sp>
        <p:nvSpPr>
          <p:cNvPr id="3" name="Textplatzhalter 2"/>
          <p:cNvSpPr txBox="1">
            <a:spLocks noGrp="1"/>
          </p:cNvSpPr>
          <p:nvPr>
            <p:ph type="body" idx="4294967295"/>
          </p:nvPr>
        </p:nvSpPr>
        <p:spPr>
          <a:xfrm>
            <a:off x="457171" y="1604841"/>
            <a:ext cx="8228763" cy="3977811"/>
          </a:xfrm>
          <a:prstGeom prst="rect">
            <a:avLst/>
          </a:prstGeom>
        </p:spPr>
        <p:txBody>
          <a:bodyPr lIns="82945" tIns="41473" rIns="82945" bIns="41473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32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32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US" sz="28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US" sz="24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>
                <a:ln>
                  <a:noFill/>
                </a:ln>
                <a:latin typeface="Arial" pitchFamily="18"/>
                <a:ea typeface="Droid Sans Fallback" pitchFamily="2"/>
                <a:cs typeface="Lohit Hindi" pitchFamily="2"/>
              </a:defRPr>
            </a:lvl9pPr>
          </a:lstStyle>
          <a:p>
            <a:pPr lvl="0"/>
            <a:r>
              <a:rPr lang="en-US"/>
              <a:t>Read and understand the paper</a:t>
            </a:r>
          </a:p>
          <a:p>
            <a:pPr lvl="0"/>
            <a:r>
              <a:rPr lang="en-US"/>
              <a:t>Implement the model</a:t>
            </a:r>
          </a:p>
          <a:p>
            <a:pPr lvl="0"/>
            <a:r>
              <a:rPr lang="en-US"/>
              <a:t>Do the perturbation experiments</a:t>
            </a:r>
          </a:p>
          <a:p>
            <a:pPr lvl="0"/>
            <a:r>
              <a:rPr lang="en-US"/>
              <a:t>Implement different input signal for different mutations – explain the outcome</a:t>
            </a:r>
          </a:p>
        </p:txBody>
      </p:sp>
    </p:spTree>
    <p:extLst>
      <p:ext uri="{BB962C8B-B14F-4D97-AF65-F5344CB8AC3E}">
        <p14:creationId xmlns:p14="http://schemas.microsoft.com/office/powerpoint/2010/main" val="162717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543"/>
            <a:ext cx="7772400" cy="1143000"/>
          </a:xfrm>
        </p:spPr>
        <p:txBody>
          <a:bodyPr/>
          <a:lstStyle/>
          <a:p>
            <a:r>
              <a:rPr lang="de-DE" dirty="0" smtClean="0"/>
              <a:t>Jens Hahn</a:t>
            </a:r>
            <a:endParaRPr lang="de-DE" dirty="0"/>
          </a:p>
        </p:txBody>
      </p:sp>
      <p:pic>
        <p:nvPicPr>
          <p:cNvPr id="7170" name="Picture 2" descr="https://www2.hu-berlin.de/biologie/theorybp/img/people/hah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6720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7352"/>
            <a:ext cx="7200000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3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960" y="-27384"/>
            <a:ext cx="7772400" cy="1143000"/>
          </a:xfrm>
        </p:spPr>
        <p:txBody>
          <a:bodyPr/>
          <a:lstStyle/>
          <a:p>
            <a:r>
              <a:rPr lang="de-DE" dirty="0" smtClean="0"/>
              <a:t>  Content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899592" y="1587938"/>
            <a:ext cx="64087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Language?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 smtClean="0"/>
              <a:t>Script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Time table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Papers to chose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545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72400" cy="1143000"/>
          </a:xfrm>
        </p:spPr>
        <p:txBody>
          <a:bodyPr/>
          <a:lstStyle/>
          <a:p>
            <a:r>
              <a:rPr lang="de-DE" dirty="0" smtClean="0"/>
              <a:t>Time Table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96282"/>
              </p:ext>
            </p:extLst>
          </p:nvPr>
        </p:nvGraphicFramePr>
        <p:xfrm>
          <a:off x="899592" y="908720"/>
          <a:ext cx="7200799" cy="5620052"/>
        </p:xfrm>
        <a:graphic>
          <a:graphicData uri="http://schemas.openxmlformats.org/drawingml/2006/table">
            <a:tbl>
              <a:tblPr/>
              <a:tblGrid>
                <a:gridCol w="983715"/>
                <a:gridCol w="1623132"/>
                <a:gridCol w="1003390"/>
                <a:gridCol w="983715"/>
                <a:gridCol w="1623132"/>
                <a:gridCol w="983715"/>
              </a:tblGrid>
              <a:tr h="324215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Dienstag, 22.11.2016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Dienstag, 29.11.2016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Introduction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Edda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 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How to write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Edda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50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Copasi Intro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Judith/Katja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Presentation Techniques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Copasi Exercise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Judith/Katja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Copasi Exercise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Judith/Katja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87"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79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Mittwoch, 23.11.2016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Mittwoch, 30.11.2016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Copasi: Goldbeter Intro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Judith/Katja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50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Copasi: Goldbeter Implementation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Judith/Katja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SBML &amp; Databases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Intro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Jannis/Björn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87"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79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Donnerstag, 24.11.2016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Donnerstag, 01.12.2016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Intro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Jannis/Björn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Numpy/Scipy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Jannis/Wolfgang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Numpy/Scipy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Jannis/Wolfgang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Plotting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Max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Work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-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87"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215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Freitag, 25.11.2016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b="1">
                          <a:effectLst/>
                        </a:rPr>
                        <a:t>Freitag, 02.12.2016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de-DE" sz="1100">
                        <a:effectLst/>
                      </a:endParaRP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Datenanalyse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Jannis/Björn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10.00-11.30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Presentations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all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Datenanalyse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Jannis/Björn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12.30-14.00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Presentations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all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ODE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Max/Wolfgang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14.15-15.45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Presentations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all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86"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Python ODE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Max/Wolfgang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16.00-17.30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>
                          <a:effectLst/>
                        </a:rPr>
                        <a:t>Project Presentations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de-DE" sz="1100" dirty="0">
                          <a:effectLst/>
                        </a:rPr>
                        <a:t>all</a:t>
                      </a:r>
                    </a:p>
                  </a:txBody>
                  <a:tcPr marL="3918" marR="3918" marT="2612" marB="2612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26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5642"/>
            <a:ext cx="7772400" cy="1143000"/>
          </a:xfrm>
        </p:spPr>
        <p:txBody>
          <a:bodyPr/>
          <a:lstStyle/>
          <a:p>
            <a:r>
              <a:rPr lang="de-DE" dirty="0" smtClean="0"/>
              <a:t> 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Contribution</a:t>
            </a:r>
            <a:endParaRPr lang="de-DE" dirty="0"/>
          </a:p>
        </p:txBody>
      </p:sp>
      <p:sp>
        <p:nvSpPr>
          <p:cNvPr id="520197" name="Text Box 5"/>
          <p:cNvSpPr txBox="1">
            <a:spLocks noChangeArrowheads="1"/>
          </p:cNvSpPr>
          <p:nvPr/>
        </p:nvSpPr>
        <p:spPr bwMode="auto">
          <a:xfrm>
            <a:off x="684213" y="981075"/>
            <a:ext cx="7920037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dirty="0" smtClean="0">
                <a:latin typeface="Tahoma" pitchFamily="34" charset="0"/>
              </a:rPr>
              <a:t>Talk – </a:t>
            </a:r>
            <a:r>
              <a:rPr lang="de-DE" sz="2000" dirty="0" err="1" smtClean="0">
                <a:latin typeface="Tahoma" pitchFamily="34" charset="0"/>
              </a:rPr>
              <a:t>Presentation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a </a:t>
            </a:r>
            <a:r>
              <a:rPr lang="de-DE" sz="2000" dirty="0" err="1" smtClean="0">
                <a:latin typeface="Tahoma" pitchFamily="34" charset="0"/>
              </a:rPr>
              <a:t>publication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and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own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simulations</a:t>
            </a:r>
            <a:endParaRPr lang="de-DE" sz="2000" dirty="0">
              <a:latin typeface="Tahoma" pitchFamily="34" charset="0"/>
            </a:endParaRPr>
          </a:p>
          <a:p>
            <a:endParaRPr lang="de-DE" sz="2000" dirty="0">
              <a:latin typeface="Tahoma" pitchFamily="34" charset="0"/>
            </a:endParaRPr>
          </a:p>
          <a:p>
            <a:pPr>
              <a:buFontTx/>
              <a:buAutoNum type="arabicPeriod"/>
            </a:pPr>
            <a:r>
              <a:rPr lang="de-DE" sz="2000" dirty="0" smtClean="0">
                <a:latin typeface="Tahoma" pitchFamily="34" charset="0"/>
              </a:rPr>
              <a:t>Read </a:t>
            </a:r>
            <a:r>
              <a:rPr lang="de-DE" sz="2000" dirty="0" err="1" smtClean="0">
                <a:latin typeface="Tahoma" pitchFamily="34" charset="0"/>
              </a:rPr>
              <a:t>and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understand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paper</a:t>
            </a:r>
            <a:endParaRPr lang="de-DE" sz="2000" dirty="0">
              <a:latin typeface="Tahoma" pitchFamily="34" charset="0"/>
            </a:endParaRPr>
          </a:p>
          <a:p>
            <a:pPr>
              <a:buFontTx/>
              <a:buAutoNum type="arabicPeriod"/>
            </a:pPr>
            <a:r>
              <a:rPr lang="de-DE" sz="2000" dirty="0" smtClean="0">
                <a:latin typeface="Tahoma" pitchFamily="34" charset="0"/>
              </a:rPr>
              <a:t>Create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presented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, </a:t>
            </a:r>
            <a:r>
              <a:rPr lang="de-DE" sz="2000" dirty="0" err="1" smtClean="0">
                <a:latin typeface="Tahoma" pitchFamily="34" charset="0"/>
              </a:rPr>
              <a:t>using</a:t>
            </a:r>
            <a:r>
              <a:rPr lang="de-DE" sz="2000" dirty="0" smtClean="0">
                <a:latin typeface="Tahoma" pitchFamily="34" charset="0"/>
              </a:rPr>
              <a:t> SBML/</a:t>
            </a:r>
            <a:r>
              <a:rPr lang="de-DE" sz="2000" dirty="0" err="1" smtClean="0">
                <a:latin typeface="Tahoma" pitchFamily="34" charset="0"/>
              </a:rPr>
              <a:t>Copasi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or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smtClean="0">
                <a:latin typeface="Tahoma" pitchFamily="34" charset="0"/>
              </a:rPr>
              <a:t>Python</a:t>
            </a:r>
            <a:endParaRPr lang="de-DE" sz="2000" dirty="0">
              <a:latin typeface="Tahoma" pitchFamily="34" charset="0"/>
            </a:endParaRPr>
          </a:p>
          <a:p>
            <a:pPr>
              <a:buFontTx/>
              <a:buAutoNum type="arabicPeriod"/>
            </a:pPr>
            <a:r>
              <a:rPr lang="de-DE" sz="2000" dirty="0" err="1" smtClean="0">
                <a:latin typeface="Tahoma" pitchFamily="34" charset="0"/>
              </a:rPr>
              <a:t>Reproduce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simulations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shown</a:t>
            </a:r>
            <a:r>
              <a:rPr lang="de-DE" sz="2000" dirty="0" smtClean="0">
                <a:latin typeface="Tahoma" pitchFamily="34" charset="0"/>
              </a:rPr>
              <a:t> in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publication</a:t>
            </a:r>
            <a:endParaRPr lang="de-DE" sz="2000" dirty="0">
              <a:latin typeface="Tahoma" pitchFamily="34" charset="0"/>
            </a:endParaRPr>
          </a:p>
          <a:p>
            <a:pPr>
              <a:buFontTx/>
              <a:buAutoNum type="arabicPeriod"/>
            </a:pPr>
            <a:r>
              <a:rPr lang="de-DE" sz="2000" dirty="0" smtClean="0">
                <a:latin typeface="Tahoma" pitchFamily="34" charset="0"/>
              </a:rPr>
              <a:t>Analysis </a:t>
            </a:r>
            <a:r>
              <a:rPr lang="de-DE" sz="2000" dirty="0" err="1" smtClean="0">
                <a:latin typeface="Tahoma" pitchFamily="34" charset="0"/>
              </a:rPr>
              <a:t>and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modification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err="1" smtClean="0">
                <a:latin typeface="Tahoma" pitchFamily="34" charset="0"/>
              </a:rPr>
              <a:t>Which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analyses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are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made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by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authors</a:t>
            </a:r>
            <a:r>
              <a:rPr lang="de-DE" sz="2000" dirty="0" smtClean="0">
                <a:latin typeface="Tahoma" pitchFamily="34" charset="0"/>
              </a:rPr>
              <a:t>?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err="1" smtClean="0">
                <a:latin typeface="Tahoma" pitchFamily="34" charset="0"/>
              </a:rPr>
              <a:t>Does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change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with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parameter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changes</a:t>
            </a:r>
            <a:r>
              <a:rPr lang="de-DE" sz="2000" dirty="0" smtClean="0">
                <a:latin typeface="Tahoma" pitchFamily="34" charset="0"/>
              </a:rPr>
              <a:t>?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err="1" smtClean="0">
                <a:latin typeface="Tahoma" pitchFamily="34" charset="0"/>
              </a:rPr>
              <a:t>Own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ideas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for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analysis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or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improvement</a:t>
            </a:r>
            <a:r>
              <a:rPr lang="de-DE" sz="2000" dirty="0" smtClean="0">
                <a:latin typeface="Tahoma" pitchFamily="34" charset="0"/>
              </a:rPr>
              <a:t>?</a:t>
            </a:r>
            <a:endParaRPr lang="de-DE" sz="2000" dirty="0">
              <a:latin typeface="Tahoma" pitchFamily="34" charset="0"/>
            </a:endParaRPr>
          </a:p>
          <a:p>
            <a:pPr>
              <a:buFontTx/>
              <a:buAutoNum type="arabicPeriod" startAt="5"/>
            </a:pPr>
            <a:r>
              <a:rPr lang="de-DE" sz="2000" dirty="0" smtClean="0">
                <a:latin typeface="Tahoma" pitchFamily="34" charset="0"/>
              </a:rPr>
              <a:t>Analysis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presentation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err="1" smtClean="0">
                <a:latin typeface="Tahoma" pitchFamily="34" charset="0"/>
              </a:rPr>
              <a:t>is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it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possible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to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reproduce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model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from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information</a:t>
            </a:r>
            <a:r>
              <a:rPr lang="de-DE" sz="2000" dirty="0" smtClean="0">
                <a:latin typeface="Tahoma" pitchFamily="34" charset="0"/>
              </a:rPr>
              <a:t> </a:t>
            </a:r>
          </a:p>
          <a:p>
            <a:r>
              <a:rPr lang="de-DE" sz="2000" dirty="0">
                <a:latin typeface="Tahoma" pitchFamily="34" charset="0"/>
              </a:rPr>
              <a:t>	</a:t>
            </a:r>
            <a:r>
              <a:rPr lang="de-DE" sz="2000" dirty="0" smtClean="0">
                <a:latin typeface="Tahoma" pitchFamily="34" charset="0"/>
              </a:rPr>
              <a:t>	  </a:t>
            </a:r>
            <a:r>
              <a:rPr lang="de-DE" sz="2000" dirty="0" err="1" smtClean="0">
                <a:latin typeface="Tahoma" pitchFamily="34" charset="0"/>
              </a:rPr>
              <a:t>given</a:t>
            </a:r>
            <a:r>
              <a:rPr lang="de-DE" sz="2000" dirty="0" smtClean="0">
                <a:latin typeface="Tahoma" pitchFamily="34" charset="0"/>
              </a:rPr>
              <a:t> in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paper</a:t>
            </a:r>
            <a:r>
              <a:rPr lang="de-DE" sz="2000" dirty="0" smtClean="0">
                <a:latin typeface="Tahoma" pitchFamily="34" charset="0"/>
              </a:rPr>
              <a:t>?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6. </a:t>
            </a:r>
            <a:r>
              <a:rPr lang="de-DE" sz="2000" dirty="0" err="1" smtClean="0">
                <a:latin typeface="Tahoma" pitchFamily="34" charset="0"/>
              </a:rPr>
              <a:t>Preparation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>
                <a:latin typeface="Tahoma" pitchFamily="34" charset="0"/>
              </a:rPr>
              <a:t>p</a:t>
            </a:r>
            <a:r>
              <a:rPr lang="de-DE" sz="2000" dirty="0" err="1" smtClean="0">
                <a:latin typeface="Tahoma" pitchFamily="34" charset="0"/>
              </a:rPr>
              <a:t>resentation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smtClean="0">
                <a:latin typeface="Tahoma" pitchFamily="34" charset="0"/>
              </a:rPr>
              <a:t>Summary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paper</a:t>
            </a:r>
            <a:endParaRPr lang="de-DE" sz="2000" dirty="0">
              <a:latin typeface="Tahoma" pitchFamily="34" charset="0"/>
            </a:endParaRPr>
          </a:p>
          <a:p>
            <a:r>
              <a:rPr lang="de-DE" sz="2000" dirty="0">
                <a:latin typeface="Tahoma" pitchFamily="34" charset="0"/>
              </a:rPr>
              <a:t>		- </a:t>
            </a:r>
            <a:r>
              <a:rPr lang="de-DE" sz="2000" dirty="0" err="1" smtClean="0">
                <a:latin typeface="Tahoma" pitchFamily="34" charset="0"/>
              </a:rPr>
              <a:t>Presentation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own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results</a:t>
            </a:r>
            <a:endParaRPr lang="de-DE" sz="20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960" y="-27384"/>
            <a:ext cx="7772400" cy="1143000"/>
          </a:xfrm>
        </p:spPr>
        <p:txBody>
          <a:bodyPr/>
          <a:lstStyle/>
          <a:p>
            <a:r>
              <a:rPr lang="de-DE" dirty="0" smtClean="0"/>
              <a:t> 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contribution</a:t>
            </a:r>
            <a:endParaRPr lang="de-DE" dirty="0"/>
          </a:p>
        </p:txBody>
      </p:sp>
      <p:sp>
        <p:nvSpPr>
          <p:cNvPr id="522243" name="Text Box 3"/>
          <p:cNvSpPr txBox="1">
            <a:spLocks noChangeArrowheads="1"/>
          </p:cNvSpPr>
          <p:nvPr/>
        </p:nvSpPr>
        <p:spPr bwMode="auto">
          <a:xfrm>
            <a:off x="684213" y="981075"/>
            <a:ext cx="792003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dirty="0" smtClean="0">
                <a:latin typeface="Tahoma" pitchFamily="34" charset="0"/>
              </a:rPr>
              <a:t>Talk – </a:t>
            </a:r>
            <a:r>
              <a:rPr lang="de-DE" sz="2000" dirty="0" err="1" smtClean="0">
                <a:latin typeface="Tahoma" pitchFamily="34" charset="0"/>
              </a:rPr>
              <a:t>Presentation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a </a:t>
            </a:r>
            <a:r>
              <a:rPr lang="de-DE" sz="2000" dirty="0" err="1" smtClean="0">
                <a:latin typeface="Tahoma" pitchFamily="34" charset="0"/>
              </a:rPr>
              <a:t>publication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and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own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simulations</a:t>
            </a:r>
            <a:endParaRPr lang="de-DE" sz="2000" dirty="0">
              <a:latin typeface="Tahoma" pitchFamily="34" charset="0"/>
            </a:endParaRPr>
          </a:p>
          <a:p>
            <a:endParaRPr lang="de-DE" sz="2000" dirty="0">
              <a:latin typeface="Tahoma" pitchFamily="34" charset="0"/>
            </a:endParaRPr>
          </a:p>
          <a:p>
            <a:r>
              <a:rPr lang="de-DE" sz="2000" dirty="0" smtClean="0">
                <a:latin typeface="Tahoma" pitchFamily="34" charset="0"/>
              </a:rPr>
              <a:t>Form </a:t>
            </a:r>
            <a:r>
              <a:rPr lang="de-DE" sz="2000" dirty="0" err="1" smtClean="0">
                <a:latin typeface="Tahoma" pitchFamily="34" charset="0"/>
              </a:rPr>
              <a:t>groups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of</a:t>
            </a:r>
            <a:r>
              <a:rPr lang="de-DE" sz="2000" dirty="0" smtClean="0">
                <a:latin typeface="Tahoma" pitchFamily="34" charset="0"/>
              </a:rPr>
              <a:t> 2 </a:t>
            </a:r>
            <a:r>
              <a:rPr lang="de-DE" sz="2000" dirty="0" err="1" smtClean="0">
                <a:latin typeface="Tahoma" pitchFamily="34" charset="0"/>
              </a:rPr>
              <a:t>students</a:t>
            </a:r>
            <a:r>
              <a:rPr lang="de-DE" sz="2000" dirty="0" smtClean="0">
                <a:latin typeface="Tahoma" pitchFamily="34" charset="0"/>
              </a:rPr>
              <a:t> (in </a:t>
            </a:r>
            <a:r>
              <a:rPr lang="de-DE" sz="2000" dirty="0" err="1" smtClean="0">
                <a:latin typeface="Tahoma" pitchFamily="34" charset="0"/>
              </a:rPr>
              <a:t>case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biophysicists</a:t>
            </a:r>
            <a:r>
              <a:rPr lang="de-DE" sz="2000" dirty="0" smtClean="0">
                <a:latin typeface="Tahoma" pitchFamily="34" charset="0"/>
              </a:rPr>
              <a:t>/non-</a:t>
            </a:r>
            <a:r>
              <a:rPr lang="de-DE" sz="2000" dirty="0" err="1" smtClean="0">
                <a:latin typeface="Tahoma" pitchFamily="34" charset="0"/>
              </a:rPr>
              <a:t>biophysicists</a:t>
            </a:r>
            <a:r>
              <a:rPr lang="de-DE" sz="2000" dirty="0" smtClean="0">
                <a:latin typeface="Tahoma" pitchFamily="34" charset="0"/>
              </a:rPr>
              <a:t>)</a:t>
            </a:r>
            <a:endParaRPr lang="de-DE" sz="2000" dirty="0">
              <a:latin typeface="Tahoma" pitchFamily="34" charset="0"/>
            </a:endParaRPr>
          </a:p>
          <a:p>
            <a:endParaRPr lang="de-DE" sz="2000" dirty="0">
              <a:latin typeface="Tahoma" pitchFamily="34" charset="0"/>
            </a:endParaRPr>
          </a:p>
          <a:p>
            <a:r>
              <a:rPr lang="de-DE" sz="2000" dirty="0" smtClean="0">
                <a:latin typeface="Tahoma" pitchFamily="34" charset="0"/>
              </a:rPr>
              <a:t>Time </a:t>
            </a:r>
            <a:r>
              <a:rPr lang="de-DE" sz="2000" dirty="0" err="1" smtClean="0">
                <a:latin typeface="Tahoma" pitchFamily="34" charset="0"/>
              </a:rPr>
              <a:t>is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foreseen</a:t>
            </a:r>
            <a:r>
              <a:rPr lang="de-DE" sz="2000" dirty="0" smtClean="0">
                <a:latin typeface="Tahoma" pitchFamily="34" charset="0"/>
              </a:rPr>
              <a:t> in time </a:t>
            </a:r>
            <a:r>
              <a:rPr lang="de-DE" sz="2000" dirty="0" err="1" smtClean="0">
                <a:latin typeface="Tahoma" pitchFamily="34" charset="0"/>
              </a:rPr>
              <a:t>table</a:t>
            </a:r>
            <a:endParaRPr lang="de-DE" sz="2000" dirty="0">
              <a:latin typeface="Tahoma" pitchFamily="34" charset="0"/>
            </a:endParaRPr>
          </a:p>
          <a:p>
            <a:endParaRPr lang="de-DE" sz="2000" dirty="0">
              <a:latin typeface="Tahoma" pitchFamily="34" charset="0"/>
            </a:endParaRPr>
          </a:p>
          <a:p>
            <a:r>
              <a:rPr lang="de-DE" sz="2000" dirty="0" smtClean="0">
                <a:latin typeface="Tahoma" pitchFamily="34" charset="0"/>
              </a:rPr>
              <a:t>Every </a:t>
            </a:r>
            <a:r>
              <a:rPr lang="de-DE" sz="2000" dirty="0" err="1" smtClean="0">
                <a:latin typeface="Tahoma" pitchFamily="34" charset="0"/>
              </a:rPr>
              <a:t>paper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is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connected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to</a:t>
            </a:r>
            <a:r>
              <a:rPr lang="de-DE" sz="2000" dirty="0" smtClean="0">
                <a:latin typeface="Tahoma" pitchFamily="34" charset="0"/>
              </a:rPr>
              <a:t> a </a:t>
            </a:r>
            <a:r>
              <a:rPr lang="de-DE" sz="2000" dirty="0" err="1" smtClean="0">
                <a:latin typeface="Tahoma" pitchFamily="34" charset="0"/>
              </a:rPr>
              <a:t>mentor</a:t>
            </a:r>
            <a:r>
              <a:rPr lang="de-DE" sz="2000" dirty="0" smtClean="0">
                <a:latin typeface="Tahoma" pitchFamily="34" charset="0"/>
              </a:rPr>
              <a:t>. </a:t>
            </a:r>
            <a:r>
              <a:rPr lang="de-DE" sz="2000" dirty="0" err="1" smtClean="0">
                <a:latin typeface="Tahoma" pitchFamily="34" charset="0"/>
              </a:rPr>
              <a:t>Contact</a:t>
            </a:r>
            <a:r>
              <a:rPr lang="de-DE" sz="2000" dirty="0" smtClean="0">
                <a:latin typeface="Tahoma" pitchFamily="34" charset="0"/>
              </a:rPr>
              <a:t> </a:t>
            </a:r>
            <a:r>
              <a:rPr lang="de-DE" sz="2000" dirty="0" err="1" smtClean="0">
                <a:latin typeface="Tahoma" pitchFamily="34" charset="0"/>
              </a:rPr>
              <a:t>them</a:t>
            </a:r>
            <a:r>
              <a:rPr lang="de-DE" sz="2000" dirty="0" smtClean="0">
                <a:latin typeface="Tahoma" pitchFamily="34" charset="0"/>
              </a:rPr>
              <a:t>!!!</a:t>
            </a:r>
            <a:endParaRPr lang="de-DE" sz="20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7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960" y="-27384"/>
            <a:ext cx="7772400" cy="1143000"/>
          </a:xfrm>
        </p:spPr>
        <p:txBody>
          <a:bodyPr/>
          <a:lstStyle/>
          <a:p>
            <a:r>
              <a:rPr lang="en-US" dirty="0" smtClean="0"/>
              <a:t>  Structure of presentation</a:t>
            </a:r>
            <a:endParaRPr lang="en-US" dirty="0"/>
          </a:p>
        </p:txBody>
      </p:sp>
      <p:sp>
        <p:nvSpPr>
          <p:cNvPr id="607235" name="Text Box 3"/>
          <p:cNvSpPr txBox="1">
            <a:spLocks noChangeArrowheads="1"/>
          </p:cNvSpPr>
          <p:nvPr/>
        </p:nvSpPr>
        <p:spPr bwMode="auto">
          <a:xfrm>
            <a:off x="684213" y="1412875"/>
            <a:ext cx="7920037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dirty="0" smtClean="0">
                <a:latin typeface="Tahoma" pitchFamily="34" charset="0"/>
              </a:rPr>
              <a:t>Front page – presenters, publication (Title, authors)</a:t>
            </a:r>
          </a:p>
          <a:p>
            <a:endParaRPr lang="en-US" sz="2000" dirty="0" smtClean="0">
              <a:latin typeface="Tahoma" pitchFamily="34" charset="0"/>
            </a:endParaRPr>
          </a:p>
          <a:p>
            <a:r>
              <a:rPr lang="en-US" sz="2000" dirty="0" smtClean="0">
                <a:latin typeface="Tahoma" pitchFamily="34" charset="0"/>
              </a:rPr>
              <a:t>Summary of the publication </a:t>
            </a:r>
          </a:p>
          <a:p>
            <a:endParaRPr lang="en-US" sz="2000" dirty="0" smtClean="0">
              <a:latin typeface="Tahoma" pitchFamily="34" charset="0"/>
            </a:endParaRPr>
          </a:p>
          <a:p>
            <a:r>
              <a:rPr lang="en-US" sz="2000" dirty="0" smtClean="0">
                <a:latin typeface="Tahoma" pitchFamily="34" charset="0"/>
              </a:rPr>
              <a:t>Summary of open questions and problems</a:t>
            </a:r>
          </a:p>
          <a:p>
            <a:endParaRPr lang="en-US" sz="2000" dirty="0" smtClean="0">
              <a:latin typeface="Tahoma" pitchFamily="34" charset="0"/>
            </a:endParaRPr>
          </a:p>
          <a:p>
            <a:r>
              <a:rPr lang="en-US" sz="2000" dirty="0" smtClean="0">
                <a:latin typeface="Tahoma" pitchFamily="34" charset="0"/>
              </a:rPr>
              <a:t>Presentation of own simulations including problems/implementation</a:t>
            </a:r>
          </a:p>
          <a:p>
            <a:endParaRPr lang="en-US" sz="2000" dirty="0" smtClean="0">
              <a:latin typeface="Tahoma" pitchFamily="34" charset="0"/>
            </a:endParaRPr>
          </a:p>
          <a:p>
            <a:r>
              <a:rPr lang="en-US" sz="2000" dirty="0" smtClean="0">
                <a:latin typeface="Tahoma" pitchFamily="34" charset="0"/>
              </a:rPr>
              <a:t>Summary and conclusions</a:t>
            </a:r>
          </a:p>
          <a:p>
            <a:endParaRPr lang="en-US" sz="2000" dirty="0" smtClean="0">
              <a:latin typeface="Tahoma" pitchFamily="34" charset="0"/>
            </a:endParaRPr>
          </a:p>
          <a:p>
            <a:r>
              <a:rPr lang="en-US" sz="2000" dirty="0" smtClean="0">
                <a:latin typeface="Tahoma" pitchFamily="34" charset="0"/>
              </a:rPr>
              <a:t>Acknowledgement (to mentor, in case fellow students)</a:t>
            </a:r>
            <a:endParaRPr lang="en-US" sz="20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4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-34607"/>
            <a:ext cx="7772400" cy="1143000"/>
          </a:xfrm>
        </p:spPr>
        <p:txBody>
          <a:bodyPr/>
          <a:lstStyle/>
          <a:p>
            <a:r>
              <a:rPr lang="de-DE" dirty="0" smtClean="0"/>
              <a:t>  </a:t>
            </a:r>
            <a:r>
              <a:rPr lang="de-DE" dirty="0" smtClean="0"/>
              <a:t>Andrea </a:t>
            </a:r>
            <a:r>
              <a:rPr lang="de-DE" dirty="0" err="1" smtClean="0"/>
              <a:t>Auconi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801085"/>
            <a:ext cx="7776864" cy="585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-34607"/>
            <a:ext cx="7772400" cy="1143000"/>
          </a:xfrm>
        </p:spPr>
        <p:txBody>
          <a:bodyPr/>
          <a:lstStyle/>
          <a:p>
            <a:r>
              <a:rPr lang="de-DE" dirty="0" smtClean="0"/>
              <a:t>  </a:t>
            </a:r>
            <a:r>
              <a:rPr lang="de-DE" dirty="0" smtClean="0"/>
              <a:t>Roman Rainer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80728"/>
            <a:ext cx="884966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-34607"/>
            <a:ext cx="7772400" cy="1143000"/>
          </a:xfrm>
        </p:spPr>
        <p:txBody>
          <a:bodyPr/>
          <a:lstStyle/>
          <a:p>
            <a:r>
              <a:rPr lang="de-DE" dirty="0" smtClean="0"/>
              <a:t>  </a:t>
            </a:r>
            <a:r>
              <a:rPr lang="de-DE" dirty="0" err="1" smtClean="0"/>
              <a:t>Josch</a:t>
            </a:r>
            <a:r>
              <a:rPr lang="de-DE" dirty="0" smtClean="0"/>
              <a:t> Pauling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4" y="1196752"/>
            <a:ext cx="896755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6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</Words>
  <Application>Microsoft Office PowerPoint</Application>
  <PresentationFormat>Bildschirmpräsentation (4:3)</PresentationFormat>
  <Paragraphs>187</Paragraphs>
  <Slides>19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8" baseType="lpstr">
      <vt:lpstr>ＭＳ Ｐゴシック</vt:lpstr>
      <vt:lpstr>Arial</vt:lpstr>
      <vt:lpstr>Droid Sans Fallback</vt:lpstr>
      <vt:lpstr>Lohit Hindi</vt:lpstr>
      <vt:lpstr>msgothic</vt:lpstr>
      <vt:lpstr>StarSymbol</vt:lpstr>
      <vt:lpstr>Tahoma</vt:lpstr>
      <vt:lpstr>Times New Roman</vt:lpstr>
      <vt:lpstr>Standarddesign</vt:lpstr>
      <vt:lpstr>PowerPoint-Präsentation</vt:lpstr>
      <vt:lpstr>  Content</vt:lpstr>
      <vt:lpstr>Time Table</vt:lpstr>
      <vt:lpstr>  Own Contribution</vt:lpstr>
      <vt:lpstr>  Own contribution</vt:lpstr>
      <vt:lpstr>  Structure of presentation</vt:lpstr>
      <vt:lpstr>  Andrea Auconi</vt:lpstr>
      <vt:lpstr>  Roman Rainer</vt:lpstr>
      <vt:lpstr>  Josch Pauling</vt:lpstr>
      <vt:lpstr>Wolfgang Giese</vt:lpstr>
      <vt:lpstr>  Jannis Uhlendorf</vt:lpstr>
      <vt:lpstr>Jens Hahn</vt:lpstr>
      <vt:lpstr>Julia Katharina Schlichting</vt:lpstr>
      <vt:lpstr>Ana Bulovic</vt:lpstr>
      <vt:lpstr>Katja Tummler</vt:lpstr>
      <vt:lpstr>Friedemann Uschner</vt:lpstr>
      <vt:lpstr>Friedemann Uschner</vt:lpstr>
      <vt:lpstr>Tasks</vt:lpstr>
      <vt:lpstr>Jens Hahn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Principles of Graph Theory</dc:title>
  <dc:creator>Klipp</dc:creator>
  <cp:lastModifiedBy>Edda Klipp</cp:lastModifiedBy>
  <cp:revision>85</cp:revision>
  <dcterms:created xsi:type="dcterms:W3CDTF">2007-10-24T15:10:50Z</dcterms:created>
  <dcterms:modified xsi:type="dcterms:W3CDTF">2016-11-21T16:58:05Z</dcterms:modified>
</cp:coreProperties>
</file>